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1" r:id="rId2"/>
    <p:sldId id="257" r:id="rId3"/>
    <p:sldId id="256" r:id="rId4"/>
    <p:sldId id="258" r:id="rId5"/>
    <p:sldId id="259" r:id="rId6"/>
    <p:sldId id="260" r:id="rId7"/>
    <p:sldId id="265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06" userDrawn="1">
          <p15:clr>
            <a:srgbClr val="A4A3A4"/>
          </p15:clr>
        </p15:guide>
        <p15:guide id="3" orient="horz" pos="482" userDrawn="1">
          <p15:clr>
            <a:srgbClr val="A4A3A4"/>
          </p15:clr>
        </p15:guide>
        <p15:guide id="4" orient="horz" pos="3838" userDrawn="1">
          <p15:clr>
            <a:srgbClr val="A4A3A4"/>
          </p15:clr>
        </p15:guide>
        <p15:guide id="6" pos="71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7B5F"/>
    <a:srgbClr val="9A805D"/>
    <a:srgbClr val="D3B184"/>
    <a:srgbClr val="5B4A42"/>
    <a:srgbClr val="312723"/>
    <a:srgbClr val="ECE9E2"/>
    <a:srgbClr val="80171B"/>
    <a:srgbClr val="F3F1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494" y="67"/>
      </p:cViewPr>
      <p:guideLst>
        <p:guide pos="506"/>
        <p:guide orient="horz" pos="482"/>
        <p:guide orient="horz" pos="3838"/>
        <p:guide pos="71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2517E4-5466-45D2-85D1-8EC713F76D73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795B38-04CF-429A-8834-B094397D1E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64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95B38-04CF-429A-8834-B094397D1E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5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1852AB-5A6C-3EE1-E470-6B9D6AB021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F6584A-474E-891B-84F8-FF4BFABCB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5CC058-7F15-1137-5950-771302EF5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D2ADBD-16FF-5FD5-51F5-92B83C7A6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397953-FC62-3DF8-F605-361CC34FE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C74E57-D1BC-60EC-DB98-899CD93E1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782AF50-F6C0-0FB4-B4BB-8BAC001DB7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E19B5A-35DB-FB78-1094-784A09D42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187B5D-E6AD-DE66-D138-AD32AF677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5439AE-154B-B03F-50FD-940854A73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57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8A45A6C-04CF-E77F-DB45-646745C605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5B5560-46BC-8FF6-51D6-7F3B090A8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654984-E2B6-B794-455A-29C69B90F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5D343D-EA2D-0848-AF86-FCE7A0F4A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541366-EB20-C373-4A2E-F7590C6D0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5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D1FC97-4BB2-49FF-5ABD-176A28EF9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0FE635-627B-1563-E7C4-3D1D92590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562300-F609-36F6-5820-F089E7F5F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1DC631-8097-9763-35E0-BB8E3E006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8DF9B6-2C77-01BA-AF56-084916BB0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5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83C6B0-8ED5-CC02-11A6-75DD2B55C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1ECCF8-D6AF-033F-D1AB-033344529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B3C6CA-8821-F429-C526-6FD03DFD9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F16028-26E8-BDBA-F1E3-574176374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F21520-C889-80B9-77EE-EFDB0FEF5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662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9CA4C-DD18-B346-3D32-82BDFEFE9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FEB2CF-4611-42D8-E1B9-55A65EF57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E86F9D-D011-ECE6-BD8F-5513476AB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F41AA3-2DDD-F215-C1F5-39E133EBB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9494FC-4EDD-03E0-DD7A-0857FCC35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3CB8EA-7056-2AC3-85AD-80D2B5DEE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541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E6242F-9832-606C-7F3A-D51667CA9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A44349-B291-3666-EE5C-6753B2873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A8EF40-9093-802B-8AC7-1B95CB9003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F4B824-57F8-48BD-2989-153515E049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591D3F-73A2-3D0D-0E85-1A8A34E406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F4457D9-CCBF-8229-1757-48B39A133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49841FE-B433-8F5D-B9DD-D3FFC093B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76A52A-FE6C-5A07-3905-38D9A8888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03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5FB9E-5FE1-24F5-9BB1-0907BCBAC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19397B-8832-9C7E-3800-7762DC8B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19E9ED1-D005-E532-20FC-95C23D926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624CBE8-20A2-30F1-1F4B-CB7F620F9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85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79841B-97D6-CF5D-0677-169383F70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6C66790-AF9C-DA69-4242-32FC6FAA0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A062B2-E748-F22F-7050-B563BADAE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10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1FC7C-E4D0-85F2-3EC4-E458F4516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A2D0C5-344C-C887-DB20-D13FF34B3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516D89-6B5E-0FBB-E4FF-B157A1ACB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C1F8BB-6794-41CE-FAB1-AE4CA7C9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A0E167-6ED0-1CE6-6A75-4E8D08BF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CA7AD5-429A-29A2-C78F-3019D758A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6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8FB790-3FF2-9D0D-044D-B211DF807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1932DF-741D-C006-0629-C24A4EE720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DF1BC5-C1CD-EBD8-9252-93F93827F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390400-8B7D-8518-5854-42FF1ED5B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2D1A61-B5AB-D926-8C70-53AC65717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044ED4-6A07-B770-AB1A-73C855CEA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5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5632A5-4DE1-FE67-80F6-6D139E334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65F898-03C0-E56C-5BFF-FB23E49D4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295C18-0749-967F-D483-4B3E3E05AC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12247-6EBB-4725-839D-32F283616D92}" type="datetimeFigureOut">
              <a:rPr lang="en-US" smtClean="0"/>
              <a:t>5/6/2024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A9FC6A-C47D-358A-CCB6-4CBF859DAE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B6FE0A-5B90-ABD8-45C1-63B78B29FC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BAAB6-4C38-4DAA-B296-C3179E96CE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31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7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630" cy="6858000"/>
          </a:xfrm>
          <a:prstGeom prst="rect">
            <a:avLst/>
          </a:prstGeom>
        </p:spPr>
      </p:pic>
      <p:sp>
        <p:nvSpPr>
          <p:cNvPr id="100" name="직사각형 99">
            <a:extLst>
              <a:ext uri="{FF2B5EF4-FFF2-40B4-BE49-F238E27FC236}">
                <a16:creationId xmlns:a16="http://schemas.microsoft.com/office/drawing/2014/main" id="{3E1662F4-7CBF-AC3B-AFA2-E0A6E3801D5E}"/>
              </a:ext>
            </a:extLst>
          </p:cNvPr>
          <p:cNvSpPr/>
          <p:nvPr/>
        </p:nvSpPr>
        <p:spPr>
          <a:xfrm>
            <a:off x="834499" y="771251"/>
            <a:ext cx="10523003" cy="5270910"/>
          </a:xfrm>
          <a:prstGeom prst="rect">
            <a:avLst/>
          </a:prstGeom>
          <a:noFill/>
          <a:ln w="82550">
            <a:solidFill>
              <a:srgbClr val="ECE9E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B4A42"/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E03DFAB-C63D-01B5-83FE-D6C589359EAD}"/>
              </a:ext>
            </a:extLst>
          </p:cNvPr>
          <p:cNvSpPr txBox="1"/>
          <p:nvPr/>
        </p:nvSpPr>
        <p:spPr>
          <a:xfrm>
            <a:off x="4656343" y="2517622"/>
            <a:ext cx="2904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3B184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2024 Brand Concept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D3B184"/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B5394EC-A7FB-24B0-353D-5CA3EEC8BDAF}"/>
              </a:ext>
            </a:extLst>
          </p:cNvPr>
          <p:cNvSpPr txBox="1"/>
          <p:nvPr/>
        </p:nvSpPr>
        <p:spPr>
          <a:xfrm>
            <a:off x="2122797" y="2767281"/>
            <a:ext cx="7946406" cy="1323439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en-US"/>
            </a:defPPr>
            <a:lvl1pPr>
              <a:defRPr sz="28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pPr algn="ctr"/>
            <a:r>
              <a:rPr lang="en-US" altLang="ko-KR" sz="4800" spc="600" dirty="0" smtClean="0">
                <a:solidFill>
                  <a:schemeClr val="bg1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FASHION FORWARD</a:t>
            </a:r>
            <a:endParaRPr lang="en-US" altLang="ko-KR" sz="4800" spc="300" dirty="0">
              <a:solidFill>
                <a:schemeClr val="bg1"/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956A2F6-F169-ADD3-0341-96D864C96050}"/>
              </a:ext>
            </a:extLst>
          </p:cNvPr>
          <p:cNvSpPr txBox="1"/>
          <p:nvPr/>
        </p:nvSpPr>
        <p:spPr>
          <a:xfrm>
            <a:off x="4982554" y="3855752"/>
            <a:ext cx="2226892" cy="432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000" dirty="0" smtClean="0">
                <a:solidFill>
                  <a:schemeClr val="bg1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Chan Hyun Yoo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ECE9E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4149A2-1957-D32F-DA25-1F7C495B7837}"/>
              </a:ext>
            </a:extLst>
          </p:cNvPr>
          <p:cNvSpPr txBox="1"/>
          <p:nvPr/>
        </p:nvSpPr>
        <p:spPr>
          <a:xfrm>
            <a:off x="10732270" y="6319275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Page </a:t>
            </a:r>
            <a:r>
              <a:rPr 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01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Montserrat Medium" panose="00000600000000000000" pitchFamily="2" charset="0"/>
              <a:ea typeface="나눔고딕" panose="020D0604000000000000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53482" y="6265414"/>
            <a:ext cx="12362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05.08.2024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989718" y="6259323"/>
            <a:ext cx="5572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https://github.com/chhhhhyoo/FashionRecommendation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807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>
            <a:extLst>
              <a:ext uri="{FF2B5EF4-FFF2-40B4-BE49-F238E27FC236}">
                <a16:creationId xmlns:a16="http://schemas.microsoft.com/office/drawing/2014/main" id="{1D9C8C59-9841-76C2-C960-B465AE8000A3}"/>
              </a:ext>
            </a:extLst>
          </p:cNvPr>
          <p:cNvSpPr/>
          <p:nvPr/>
        </p:nvSpPr>
        <p:spPr>
          <a:xfrm>
            <a:off x="813839" y="765175"/>
            <a:ext cx="3186112" cy="5323131"/>
          </a:xfrm>
          <a:prstGeom prst="rect">
            <a:avLst/>
          </a:prstGeom>
          <a:solidFill>
            <a:srgbClr val="ECE9E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27AE94C-60C7-8CC1-8A85-DDD590B31707}"/>
              </a:ext>
            </a:extLst>
          </p:cNvPr>
          <p:cNvSpPr/>
          <p:nvPr/>
        </p:nvSpPr>
        <p:spPr>
          <a:xfrm>
            <a:off x="12470653" y="0"/>
            <a:ext cx="699247" cy="699247"/>
          </a:xfrm>
          <a:prstGeom prst="rect">
            <a:avLst/>
          </a:prstGeom>
          <a:solidFill>
            <a:srgbClr val="ECE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2C3FFAB-2259-25E7-3D42-D17DEB130F4B}"/>
              </a:ext>
            </a:extLst>
          </p:cNvPr>
          <p:cNvSpPr/>
          <p:nvPr/>
        </p:nvSpPr>
        <p:spPr>
          <a:xfrm>
            <a:off x="12470653" y="909918"/>
            <a:ext cx="699247" cy="699247"/>
          </a:xfrm>
          <a:prstGeom prst="rect">
            <a:avLst/>
          </a:prstGeom>
          <a:solidFill>
            <a:srgbClr val="D3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99E9BD9-8D90-8C60-885C-3E50CC6A153B}"/>
              </a:ext>
            </a:extLst>
          </p:cNvPr>
          <p:cNvSpPr/>
          <p:nvPr/>
        </p:nvSpPr>
        <p:spPr>
          <a:xfrm>
            <a:off x="12470653" y="1819836"/>
            <a:ext cx="699247" cy="699247"/>
          </a:xfrm>
          <a:prstGeom prst="rect">
            <a:avLst/>
          </a:prstGeom>
          <a:solidFill>
            <a:srgbClr val="5B4A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918DAC-4E25-4066-1F60-31104DD900B9}"/>
              </a:ext>
            </a:extLst>
          </p:cNvPr>
          <p:cNvSpPr/>
          <p:nvPr/>
        </p:nvSpPr>
        <p:spPr>
          <a:xfrm>
            <a:off x="12470653" y="2729753"/>
            <a:ext cx="699247" cy="699247"/>
          </a:xfrm>
          <a:prstGeom prst="rect">
            <a:avLst/>
          </a:prstGeom>
          <a:solidFill>
            <a:srgbClr val="801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A97069-7CDE-A475-5849-E3386FC96DF1}"/>
              </a:ext>
            </a:extLst>
          </p:cNvPr>
          <p:cNvSpPr txBox="1"/>
          <p:nvPr/>
        </p:nvSpPr>
        <p:spPr>
          <a:xfrm>
            <a:off x="13340603" y="-55282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G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마켓 </a:t>
            </a:r>
            <a:r>
              <a:rPr lang="ko-KR" altLang="en-US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산스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medium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234CBB-32AC-5967-1DDB-706AA5A2F685}"/>
              </a:ext>
            </a:extLst>
          </p:cNvPr>
          <p:cNvSpPr txBox="1"/>
          <p:nvPr/>
        </p:nvSpPr>
        <p:spPr>
          <a:xfrm>
            <a:off x="13340603" y="401918"/>
            <a:ext cx="267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Montserrat SemiBold" panose="00000700000000000000" pitchFamily="2" charset="0"/>
                <a:ea typeface="G마켓 산스 Medium" panose="02000000000000000000" pitchFamily="50" charset="-127"/>
              </a:rPr>
              <a:t>Montserrat </a:t>
            </a:r>
            <a:r>
              <a:rPr lang="en-US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Montserrat SemiBold" panose="00000700000000000000" pitchFamily="2" charset="0"/>
                <a:ea typeface="G마켓 산스 Medium" panose="02000000000000000000" pitchFamily="50" charset="-127"/>
              </a:rPr>
              <a:t>semibold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0F0D44-4762-8078-BDF4-B8D692B26541}"/>
              </a:ext>
            </a:extLst>
          </p:cNvPr>
          <p:cNvSpPr txBox="1"/>
          <p:nvPr/>
        </p:nvSpPr>
        <p:spPr>
          <a:xfrm>
            <a:off x="13340603" y="859118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고딕" panose="020D0604000000000000" pitchFamily="50" charset="-127"/>
                <a:ea typeface="나눔고딕" panose="020D0604000000000000" pitchFamily="50" charset="-127"/>
              </a:rPr>
              <a:t>나눔고딕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BFDD70-8FE6-6476-1CC0-60465C4308B2}"/>
              </a:ext>
            </a:extLst>
          </p:cNvPr>
          <p:cNvSpPr txBox="1"/>
          <p:nvPr/>
        </p:nvSpPr>
        <p:spPr>
          <a:xfrm>
            <a:off x="695328" y="273222"/>
            <a:ext cx="13869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Report Index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BCA9ED71-2B35-4552-8B58-1756EC135332}"/>
              </a:ext>
            </a:extLst>
          </p:cNvPr>
          <p:cNvCxnSpPr>
            <a:cxnSpLocks/>
          </p:cNvCxnSpPr>
          <p:nvPr/>
        </p:nvCxnSpPr>
        <p:spPr>
          <a:xfrm>
            <a:off x="803275" y="2549325"/>
            <a:ext cx="10585450" cy="0"/>
          </a:xfrm>
          <a:prstGeom prst="line">
            <a:avLst/>
          </a:prstGeom>
          <a:ln w="12700" cap="sq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7FCC8FFA-769A-A28B-E5D7-9C01D0AD65EC}"/>
              </a:ext>
            </a:extLst>
          </p:cNvPr>
          <p:cNvCxnSpPr>
            <a:cxnSpLocks/>
          </p:cNvCxnSpPr>
          <p:nvPr/>
        </p:nvCxnSpPr>
        <p:spPr>
          <a:xfrm>
            <a:off x="803275" y="6092825"/>
            <a:ext cx="10585450" cy="0"/>
          </a:xfrm>
          <a:prstGeom prst="line">
            <a:avLst/>
          </a:prstGeom>
          <a:ln w="12700" cap="sq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FB75BA8-4ED7-4E5E-4944-E243FEFAAC56}"/>
              </a:ext>
            </a:extLst>
          </p:cNvPr>
          <p:cNvSpPr txBox="1"/>
          <p:nvPr/>
        </p:nvSpPr>
        <p:spPr>
          <a:xfrm>
            <a:off x="1519472" y="1503362"/>
            <a:ext cx="1774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Project Overview</a:t>
            </a:r>
            <a:endParaRPr lang="en-US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634BE3C-8E9D-ABD5-4B5A-ED6DB94DD489}"/>
              </a:ext>
            </a:extLst>
          </p:cNvPr>
          <p:cNvSpPr txBox="1"/>
          <p:nvPr/>
        </p:nvSpPr>
        <p:spPr>
          <a:xfrm>
            <a:off x="1325956" y="4176502"/>
            <a:ext cx="21387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CE9E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defRPr>
            </a:lvl1pPr>
          </a:lstStyle>
          <a:p>
            <a:r>
              <a:rPr lang="en-US" sz="1400" dirty="0" smtClean="0">
                <a:solidFill>
                  <a:srgbClr val="5B4A42"/>
                </a:solidFill>
              </a:rPr>
              <a:t>Project Walkthrough</a:t>
            </a:r>
            <a:endParaRPr lang="en-US" sz="1400" dirty="0">
              <a:solidFill>
                <a:srgbClr val="5B4A42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5252D5-F0FD-F7BB-B712-013DBC2AFFC6}"/>
              </a:ext>
            </a:extLst>
          </p:cNvPr>
          <p:cNvSpPr txBox="1"/>
          <p:nvPr/>
        </p:nvSpPr>
        <p:spPr>
          <a:xfrm>
            <a:off x="4313000" y="1933838"/>
            <a:ext cx="2406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02. 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Executive Summary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7CF1D5C-1339-8FFE-A95C-1BEA667855CE}"/>
              </a:ext>
            </a:extLst>
          </p:cNvPr>
          <p:cNvSpPr txBox="1"/>
          <p:nvPr/>
        </p:nvSpPr>
        <p:spPr>
          <a:xfrm>
            <a:off x="4313000" y="2823861"/>
            <a:ext cx="2406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03. 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Method &amp; Approach</a:t>
            </a:r>
            <a:endParaRPr lang="en-US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72CD501-BE1B-3787-E121-8F57C49E5B36}"/>
              </a:ext>
            </a:extLst>
          </p:cNvPr>
          <p:cNvSpPr txBox="1"/>
          <p:nvPr/>
        </p:nvSpPr>
        <p:spPr>
          <a:xfrm>
            <a:off x="4313000" y="3715633"/>
            <a:ext cx="39934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04. 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Implementation &amp; Experimentation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EECBD29-A0F6-7659-1A18-4BF33C0A2083}"/>
              </a:ext>
            </a:extLst>
          </p:cNvPr>
          <p:cNvSpPr txBox="1"/>
          <p:nvPr/>
        </p:nvSpPr>
        <p:spPr>
          <a:xfrm>
            <a:off x="4313000" y="4603907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05. 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Demo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ECE6730-BC1B-DF98-B505-DC8B029FE897}"/>
              </a:ext>
            </a:extLst>
          </p:cNvPr>
          <p:cNvSpPr txBox="1"/>
          <p:nvPr/>
        </p:nvSpPr>
        <p:spPr>
          <a:xfrm>
            <a:off x="4313000" y="5493930"/>
            <a:ext cx="40991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06. </a:t>
            </a:r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Results &amp; Experimental Evaluation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5C1E49E7-5E5E-CE35-9262-5AEB800207DA}"/>
              </a:ext>
            </a:extLst>
          </p:cNvPr>
          <p:cNvCxnSpPr>
            <a:cxnSpLocks/>
          </p:cNvCxnSpPr>
          <p:nvPr/>
        </p:nvCxnSpPr>
        <p:spPr>
          <a:xfrm>
            <a:off x="3989388" y="3429000"/>
            <a:ext cx="7399337" cy="0"/>
          </a:xfrm>
          <a:prstGeom prst="line">
            <a:avLst/>
          </a:prstGeom>
          <a:ln w="6350" cap="rnd">
            <a:solidFill>
              <a:srgbClr val="5B4A42">
                <a:alpha val="5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FDA15546-94BE-8A5F-63F4-B3A1B6DBBEA7}"/>
              </a:ext>
            </a:extLst>
          </p:cNvPr>
          <p:cNvCxnSpPr>
            <a:cxnSpLocks/>
          </p:cNvCxnSpPr>
          <p:nvPr/>
        </p:nvCxnSpPr>
        <p:spPr>
          <a:xfrm>
            <a:off x="3989388" y="4316939"/>
            <a:ext cx="7399337" cy="0"/>
          </a:xfrm>
          <a:prstGeom prst="line">
            <a:avLst/>
          </a:prstGeom>
          <a:ln w="6350" cap="rnd">
            <a:solidFill>
              <a:srgbClr val="5B4A42">
                <a:alpha val="5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7BE07099-2A53-7715-2471-1B772E597BE1}"/>
              </a:ext>
            </a:extLst>
          </p:cNvPr>
          <p:cNvCxnSpPr>
            <a:cxnSpLocks/>
          </p:cNvCxnSpPr>
          <p:nvPr/>
        </p:nvCxnSpPr>
        <p:spPr>
          <a:xfrm>
            <a:off x="3989388" y="5201033"/>
            <a:ext cx="7399337" cy="0"/>
          </a:xfrm>
          <a:prstGeom prst="line">
            <a:avLst/>
          </a:prstGeom>
          <a:ln w="6350" cap="rnd">
            <a:solidFill>
              <a:srgbClr val="5B4A42">
                <a:alpha val="5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053AB91D-EA4D-E5BC-16E1-61902442BA90}"/>
              </a:ext>
            </a:extLst>
          </p:cNvPr>
          <p:cNvSpPr txBox="1"/>
          <p:nvPr/>
        </p:nvSpPr>
        <p:spPr>
          <a:xfrm>
            <a:off x="10845825" y="1972052"/>
            <a:ext cx="6511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Page </a:t>
            </a:r>
            <a:r>
              <a:rPr lang="en-US" sz="105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3</a:t>
            </a:r>
            <a:endParaRPr 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>
                  <a:alpha val="85000"/>
                </a:srgbClr>
              </a:solidFill>
              <a:latin typeface="Montserrat Medium" panose="000006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9B03021-50E8-283E-F148-7A87EB8AF17D}"/>
              </a:ext>
            </a:extLst>
          </p:cNvPr>
          <p:cNvSpPr txBox="1"/>
          <p:nvPr/>
        </p:nvSpPr>
        <p:spPr>
          <a:xfrm>
            <a:off x="10833001" y="2856146"/>
            <a:ext cx="6639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Page </a:t>
            </a:r>
            <a:r>
              <a:rPr lang="en-US" sz="105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4</a:t>
            </a:r>
            <a:endParaRPr 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>
                  <a:alpha val="85000"/>
                </a:srgbClr>
              </a:solidFill>
              <a:latin typeface="Montserrat Medium" panose="000006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E7F1151-3CB3-EA90-749A-693CFB1C21F7}"/>
              </a:ext>
            </a:extLst>
          </p:cNvPr>
          <p:cNvSpPr txBox="1"/>
          <p:nvPr/>
        </p:nvSpPr>
        <p:spPr>
          <a:xfrm>
            <a:off x="10845825" y="3740240"/>
            <a:ext cx="6511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Page </a:t>
            </a:r>
            <a:r>
              <a:rPr lang="en-US" sz="105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5</a:t>
            </a:r>
            <a:endParaRPr 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>
                  <a:alpha val="85000"/>
                </a:srgbClr>
              </a:solidFill>
              <a:latin typeface="Montserrat Medium" panose="000006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72169A0-89DB-FCC0-56D1-92DCCC627029}"/>
              </a:ext>
            </a:extLst>
          </p:cNvPr>
          <p:cNvSpPr txBox="1"/>
          <p:nvPr/>
        </p:nvSpPr>
        <p:spPr>
          <a:xfrm>
            <a:off x="10839413" y="4632028"/>
            <a:ext cx="6575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Page </a:t>
            </a:r>
            <a:r>
              <a:rPr lang="en-US" sz="105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6</a:t>
            </a:r>
            <a:endParaRPr 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>
                  <a:alpha val="85000"/>
                </a:srgbClr>
              </a:solidFill>
              <a:latin typeface="Montserrat Medium" panose="000006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68E547E-6F76-9449-EF06-27CC25D8D76F}"/>
              </a:ext>
            </a:extLst>
          </p:cNvPr>
          <p:cNvSpPr txBox="1"/>
          <p:nvPr/>
        </p:nvSpPr>
        <p:spPr>
          <a:xfrm>
            <a:off x="10842619" y="5516122"/>
            <a:ext cx="65434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Page </a:t>
            </a:r>
            <a:r>
              <a:rPr lang="en-US" sz="105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7</a:t>
            </a:r>
            <a:endParaRPr 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>
                  <a:alpha val="85000"/>
                </a:srgbClr>
              </a:solidFill>
              <a:latin typeface="Montserrat Medium" panose="00000600000000000000" pitchFamily="2" charset="0"/>
              <a:ea typeface="G마켓 산스 Medium" panose="02000000000000000000" pitchFamily="50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C4C7EC6-9B2E-3299-D4C1-F84D11BE9C96}"/>
              </a:ext>
            </a:extLst>
          </p:cNvPr>
          <p:cNvCxnSpPr>
            <a:cxnSpLocks/>
          </p:cNvCxnSpPr>
          <p:nvPr/>
        </p:nvCxnSpPr>
        <p:spPr>
          <a:xfrm>
            <a:off x="3989388" y="1656963"/>
            <a:ext cx="7399337" cy="0"/>
          </a:xfrm>
          <a:prstGeom prst="line">
            <a:avLst/>
          </a:prstGeom>
          <a:ln w="6350" cap="rnd">
            <a:solidFill>
              <a:srgbClr val="5B4A42">
                <a:alpha val="50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41C44FB-E553-EEDD-D864-76ED2A652DEA}"/>
              </a:ext>
            </a:extLst>
          </p:cNvPr>
          <p:cNvSpPr txBox="1"/>
          <p:nvPr/>
        </p:nvSpPr>
        <p:spPr>
          <a:xfrm>
            <a:off x="4313000" y="1043815"/>
            <a:ext cx="1665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01. Motivation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1EE309F-3211-46FB-3B99-312C4B1A5842}"/>
              </a:ext>
            </a:extLst>
          </p:cNvPr>
          <p:cNvSpPr txBox="1"/>
          <p:nvPr/>
        </p:nvSpPr>
        <p:spPr>
          <a:xfrm>
            <a:off x="10845825" y="1080264"/>
            <a:ext cx="6511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Page </a:t>
            </a:r>
            <a:r>
              <a:rPr lang="en-US" sz="105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>
                    <a:alpha val="85000"/>
                  </a:srgbClr>
                </a:solidFill>
                <a:latin typeface="Montserrat Medium" panose="00000600000000000000" pitchFamily="2" charset="0"/>
                <a:ea typeface="G마켓 산스 Medium" panose="02000000000000000000" pitchFamily="50" charset="-127"/>
              </a:rPr>
              <a:t>2</a:t>
            </a:r>
            <a:endParaRPr lang="en-US" sz="10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>
                  <a:alpha val="85000"/>
                </a:srgbClr>
              </a:solidFill>
              <a:latin typeface="Montserrat Medium" panose="00000600000000000000" pitchFamily="2" charset="0"/>
              <a:ea typeface="G마켓 산스 Medium" panose="02000000000000000000" pitchFamily="50" charset="-127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30237F04-F16A-673E-98DB-E264C24C5C4A}"/>
              </a:ext>
            </a:extLst>
          </p:cNvPr>
          <p:cNvCxnSpPr>
            <a:cxnSpLocks/>
          </p:cNvCxnSpPr>
          <p:nvPr/>
        </p:nvCxnSpPr>
        <p:spPr>
          <a:xfrm>
            <a:off x="803275" y="765175"/>
            <a:ext cx="10585450" cy="0"/>
          </a:xfrm>
          <a:prstGeom prst="line">
            <a:avLst/>
          </a:prstGeom>
          <a:ln w="9525" cap="sq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53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A27AE94C-60C7-8CC1-8A85-DDD590B31707}"/>
              </a:ext>
            </a:extLst>
          </p:cNvPr>
          <p:cNvSpPr/>
          <p:nvPr/>
        </p:nvSpPr>
        <p:spPr>
          <a:xfrm>
            <a:off x="12470653" y="0"/>
            <a:ext cx="699247" cy="699247"/>
          </a:xfrm>
          <a:prstGeom prst="rect">
            <a:avLst/>
          </a:prstGeom>
          <a:solidFill>
            <a:srgbClr val="ECE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2C3FFAB-2259-25E7-3D42-D17DEB130F4B}"/>
              </a:ext>
            </a:extLst>
          </p:cNvPr>
          <p:cNvSpPr/>
          <p:nvPr/>
        </p:nvSpPr>
        <p:spPr>
          <a:xfrm>
            <a:off x="12470653" y="909918"/>
            <a:ext cx="699247" cy="699247"/>
          </a:xfrm>
          <a:prstGeom prst="rect">
            <a:avLst/>
          </a:prstGeom>
          <a:solidFill>
            <a:srgbClr val="D3B1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99E9BD9-8D90-8C60-885C-3E50CC6A153B}"/>
              </a:ext>
            </a:extLst>
          </p:cNvPr>
          <p:cNvSpPr/>
          <p:nvPr/>
        </p:nvSpPr>
        <p:spPr>
          <a:xfrm>
            <a:off x="12470653" y="1819836"/>
            <a:ext cx="699247" cy="699247"/>
          </a:xfrm>
          <a:prstGeom prst="rect">
            <a:avLst/>
          </a:prstGeom>
          <a:solidFill>
            <a:srgbClr val="5B4A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D918DAC-4E25-4066-1F60-31104DD900B9}"/>
              </a:ext>
            </a:extLst>
          </p:cNvPr>
          <p:cNvSpPr/>
          <p:nvPr/>
        </p:nvSpPr>
        <p:spPr>
          <a:xfrm>
            <a:off x="12470653" y="2729753"/>
            <a:ext cx="699247" cy="699247"/>
          </a:xfrm>
          <a:prstGeom prst="rect">
            <a:avLst/>
          </a:prstGeom>
          <a:solidFill>
            <a:srgbClr val="801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A97069-7CDE-A475-5849-E3386FC96DF1}"/>
              </a:ext>
            </a:extLst>
          </p:cNvPr>
          <p:cNvSpPr txBox="1"/>
          <p:nvPr/>
        </p:nvSpPr>
        <p:spPr>
          <a:xfrm>
            <a:off x="13340603" y="-55282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G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마켓 </a:t>
            </a:r>
            <a:r>
              <a:rPr lang="ko-KR" altLang="en-US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산스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 </a:t>
            </a: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medium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234CBB-32AC-5967-1DDB-706AA5A2F685}"/>
              </a:ext>
            </a:extLst>
          </p:cNvPr>
          <p:cNvSpPr txBox="1"/>
          <p:nvPr/>
        </p:nvSpPr>
        <p:spPr>
          <a:xfrm>
            <a:off x="13340603" y="401918"/>
            <a:ext cx="267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Montserrat SemiBold" panose="00000700000000000000" pitchFamily="2" charset="0"/>
                <a:ea typeface="G마켓 산스 Medium" panose="02000000000000000000" pitchFamily="50" charset="-127"/>
              </a:rPr>
              <a:t>Montserrat </a:t>
            </a:r>
            <a:r>
              <a:rPr lang="en-US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Montserrat SemiBold" panose="00000700000000000000" pitchFamily="2" charset="0"/>
                <a:ea typeface="G마켓 산스 Medium" panose="02000000000000000000" pitchFamily="50" charset="-127"/>
              </a:rPr>
              <a:t>semibold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0F0D44-4762-8078-BDF4-B8D692B26541}"/>
              </a:ext>
            </a:extLst>
          </p:cNvPr>
          <p:cNvSpPr txBox="1"/>
          <p:nvPr/>
        </p:nvSpPr>
        <p:spPr>
          <a:xfrm>
            <a:off x="13340603" y="859118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스퀘어" panose="020B0600000101010101" pitchFamily="50" charset="-127"/>
                <a:ea typeface="나눔스퀘어" panose="020B0600000101010101" pitchFamily="50" charset="-127"/>
              </a:rPr>
              <a:t>나눔스퀘어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3EF463E-B2BA-55A4-5230-66C8517318DC}"/>
              </a:ext>
            </a:extLst>
          </p:cNvPr>
          <p:cNvCxnSpPr>
            <a:cxnSpLocks/>
          </p:cNvCxnSpPr>
          <p:nvPr/>
        </p:nvCxnSpPr>
        <p:spPr>
          <a:xfrm>
            <a:off x="803275" y="6092825"/>
            <a:ext cx="10585450" cy="0"/>
          </a:xfrm>
          <a:prstGeom prst="line">
            <a:avLst/>
          </a:prstGeom>
          <a:ln w="12700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4A88C41-FBDE-AC48-315E-ED8C06003D5F}"/>
              </a:ext>
            </a:extLst>
          </p:cNvPr>
          <p:cNvCxnSpPr>
            <a:cxnSpLocks/>
          </p:cNvCxnSpPr>
          <p:nvPr/>
        </p:nvCxnSpPr>
        <p:spPr>
          <a:xfrm>
            <a:off x="803275" y="765175"/>
            <a:ext cx="10585450" cy="0"/>
          </a:xfrm>
          <a:prstGeom prst="line">
            <a:avLst/>
          </a:prstGeom>
          <a:ln w="9525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32" y="1311423"/>
            <a:ext cx="5501335" cy="423515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8BEBD22-3DF8-AA7B-07D1-E7934017975B}"/>
              </a:ext>
            </a:extLst>
          </p:cNvPr>
          <p:cNvSpPr txBox="1"/>
          <p:nvPr/>
        </p:nvSpPr>
        <p:spPr>
          <a:xfrm>
            <a:off x="709834" y="284612"/>
            <a:ext cx="2008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01. </a:t>
            </a:r>
            <a:r>
              <a:rPr lang="en-US" altLang="ko-KR" sz="20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Motivation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BF0D300-01DE-C10A-CB39-EA5B602649D0}"/>
              </a:ext>
            </a:extLst>
          </p:cNvPr>
          <p:cNvSpPr txBox="1"/>
          <p:nvPr/>
        </p:nvSpPr>
        <p:spPr>
          <a:xfrm>
            <a:off x="10772910" y="6319275"/>
            <a:ext cx="6767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Page </a:t>
            </a:r>
            <a:r>
              <a:rPr 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2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Medium" panose="00000600000000000000" pitchFamily="2" charset="0"/>
              <a:ea typeface="나눔고딕" panose="020D0604000000000000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03275" y="6273108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400" dirty="0">
                <a:solidFill>
                  <a:srgbClr val="8C7B5F"/>
                </a:solidFill>
              </a:rPr>
              <a:t>https://wenxinxublog.wordpress.com/2017/01/06/deep-shopping/</a:t>
            </a:r>
          </a:p>
        </p:txBody>
      </p:sp>
    </p:spTree>
    <p:extLst>
      <p:ext uri="{BB962C8B-B14F-4D97-AF65-F5344CB8AC3E}">
        <p14:creationId xmlns:p14="http://schemas.microsoft.com/office/powerpoint/2010/main" val="269012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"/>
            <a:ext cx="12192000" cy="685628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8BEBD22-3DF8-AA7B-07D1-E7934017975B}"/>
              </a:ext>
            </a:extLst>
          </p:cNvPr>
          <p:cNvSpPr txBox="1"/>
          <p:nvPr/>
        </p:nvSpPr>
        <p:spPr>
          <a:xfrm>
            <a:off x="709834" y="284612"/>
            <a:ext cx="32896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02. Executive Summary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0BAC6D1-AC09-DA83-3FBC-AC2861CD0C93}"/>
              </a:ext>
            </a:extLst>
          </p:cNvPr>
          <p:cNvCxnSpPr>
            <a:cxnSpLocks/>
          </p:cNvCxnSpPr>
          <p:nvPr/>
        </p:nvCxnSpPr>
        <p:spPr>
          <a:xfrm>
            <a:off x="803275" y="765175"/>
            <a:ext cx="10585450" cy="0"/>
          </a:xfrm>
          <a:prstGeom prst="line">
            <a:avLst/>
          </a:prstGeom>
          <a:ln w="9525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C703FC6F-D120-DAA1-DC31-87EB76956436}"/>
              </a:ext>
            </a:extLst>
          </p:cNvPr>
          <p:cNvCxnSpPr>
            <a:cxnSpLocks/>
          </p:cNvCxnSpPr>
          <p:nvPr/>
        </p:nvCxnSpPr>
        <p:spPr>
          <a:xfrm>
            <a:off x="803275" y="6098020"/>
            <a:ext cx="10585450" cy="0"/>
          </a:xfrm>
          <a:prstGeom prst="line">
            <a:avLst/>
          </a:prstGeom>
          <a:ln w="9525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777585" y="1041664"/>
            <a:ext cx="1540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PROBLEM</a:t>
            </a:r>
            <a:endParaRPr lang="ko-KR" altLang="en-US" sz="20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852755" y="4872233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Montserrat SemiBold" panose="00000700000000000000" pitchFamily="2" charset="0"/>
              </a:rPr>
              <a:t>FINAL RUN</a:t>
            </a:r>
            <a:endParaRPr lang="ko-KR" altLang="en-US" sz="20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BF0D300-01DE-C10A-CB39-EA5B602649D0}"/>
              </a:ext>
            </a:extLst>
          </p:cNvPr>
          <p:cNvSpPr txBox="1"/>
          <p:nvPr/>
        </p:nvSpPr>
        <p:spPr>
          <a:xfrm>
            <a:off x="10772910" y="6319275"/>
            <a:ext cx="6815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Page </a:t>
            </a:r>
            <a:r>
              <a:rPr 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3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Medium" panose="00000600000000000000" pitchFamily="2" charset="0"/>
              <a:ea typeface="나눔고딕" panose="020D0604000000000000" pitchFamily="50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206215" y="5414177"/>
            <a:ext cx="946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GOAL</a:t>
            </a:r>
            <a:endParaRPr lang="ko-KR" altLang="en-US" sz="20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348839" y="4872233"/>
            <a:ext cx="1494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TEST RUN</a:t>
            </a:r>
            <a:endParaRPr lang="ko-KR" altLang="en-US" sz="2000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864947" y="4892346"/>
            <a:ext cx="13660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TEST RUN</a:t>
            </a:r>
            <a:endParaRPr lang="ko-KR" altLang="en-US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1745524" y="2841532"/>
            <a:ext cx="16049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BASE CODE</a:t>
            </a:r>
            <a:br>
              <a:rPr lang="en-US" altLang="ko-KR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</a:br>
            <a:r>
              <a:rPr lang="en-US" altLang="ko-KR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SETUP</a:t>
            </a:r>
            <a:endParaRPr lang="ko-KR" altLang="en-US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828665" y="2841532"/>
            <a:ext cx="25346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HYPERPARAMETER</a:t>
            </a:r>
            <a:br>
              <a:rPr lang="en-US" altLang="ko-KR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</a:br>
            <a:r>
              <a:rPr lang="en-US" altLang="ko-KR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TUNING</a:t>
            </a:r>
            <a:endParaRPr lang="ko-KR" altLang="en-US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8648371" y="2703032"/>
            <a:ext cx="2061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MODEL</a:t>
            </a:r>
            <a:br>
              <a:rPr lang="en-US" altLang="ko-KR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</a:br>
            <a:r>
              <a:rPr lang="en-US" altLang="ko-KR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ARCHITECTURE</a:t>
            </a:r>
            <a:br>
              <a:rPr lang="en-US" altLang="ko-KR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</a:br>
            <a:r>
              <a:rPr lang="en-US" altLang="ko-KR" dirty="0" smtClean="0">
                <a:solidFill>
                  <a:schemeClr val="bg1"/>
                </a:solidFill>
                <a:latin typeface="Montserrat SemiBold" panose="00000700000000000000" pitchFamily="2" charset="0"/>
              </a:rPr>
              <a:t>DESIGN</a:t>
            </a:r>
            <a:endParaRPr lang="ko-KR" altLang="en-US" dirty="0">
              <a:solidFill>
                <a:schemeClr val="bg1"/>
              </a:solidFill>
              <a:latin typeface="Montserrat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20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28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8BEBD22-3DF8-AA7B-07D1-E7934017975B}"/>
              </a:ext>
            </a:extLst>
          </p:cNvPr>
          <p:cNvSpPr txBox="1"/>
          <p:nvPr/>
        </p:nvSpPr>
        <p:spPr>
          <a:xfrm>
            <a:off x="709834" y="284612"/>
            <a:ext cx="3348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03. Method &amp; Approach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BF0D300-01DE-C10A-CB39-EA5B602649D0}"/>
              </a:ext>
            </a:extLst>
          </p:cNvPr>
          <p:cNvSpPr txBox="1"/>
          <p:nvPr/>
        </p:nvSpPr>
        <p:spPr>
          <a:xfrm>
            <a:off x="10772910" y="6319275"/>
            <a:ext cx="689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Page </a:t>
            </a:r>
            <a:r>
              <a:rPr 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4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Medium" panose="00000600000000000000" pitchFamily="2" charset="0"/>
              <a:ea typeface="나눔고딕" panose="020D0604000000000000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2699496" y="820430"/>
            <a:ext cx="15199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ResNet</a:t>
            </a:r>
            <a:endParaRPr lang="ko-KR" altLang="en-US" sz="2800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7948062" y="820430"/>
            <a:ext cx="15295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Output</a:t>
            </a:r>
            <a:endParaRPr lang="ko-KR" altLang="en-US" sz="2800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2464655" y="5518036"/>
            <a:ext cx="19896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ResNetV2</a:t>
            </a:r>
            <a:endParaRPr lang="ko-KR" altLang="en-US" sz="2800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6769890" y="5518036"/>
            <a:ext cx="40030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Ensemble &amp; Transfer</a:t>
            </a:r>
            <a:endParaRPr lang="ko-KR" altLang="en-US" sz="2800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5706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>
            <a:extLst>
              <a:ext uri="{FF2B5EF4-FFF2-40B4-BE49-F238E27FC236}">
                <a16:creationId xmlns:a16="http://schemas.microsoft.com/office/drawing/2014/main" id="{F8BEBD22-3DF8-AA7B-07D1-E7934017975B}"/>
              </a:ext>
            </a:extLst>
          </p:cNvPr>
          <p:cNvSpPr txBox="1"/>
          <p:nvPr/>
        </p:nvSpPr>
        <p:spPr>
          <a:xfrm>
            <a:off x="709834" y="284612"/>
            <a:ext cx="53751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04. Implementation &amp; Experimentation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0BAC6D1-AC09-DA83-3FBC-AC2861CD0C93}"/>
              </a:ext>
            </a:extLst>
          </p:cNvPr>
          <p:cNvCxnSpPr>
            <a:cxnSpLocks/>
          </p:cNvCxnSpPr>
          <p:nvPr/>
        </p:nvCxnSpPr>
        <p:spPr>
          <a:xfrm>
            <a:off x="803275" y="765175"/>
            <a:ext cx="10585450" cy="0"/>
          </a:xfrm>
          <a:prstGeom prst="line">
            <a:avLst/>
          </a:prstGeom>
          <a:ln w="9525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BF0D300-01DE-C10A-CB39-EA5B602649D0}"/>
              </a:ext>
            </a:extLst>
          </p:cNvPr>
          <p:cNvSpPr txBox="1"/>
          <p:nvPr/>
        </p:nvSpPr>
        <p:spPr>
          <a:xfrm>
            <a:off x="10772910" y="6319275"/>
            <a:ext cx="6815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Page </a:t>
            </a:r>
            <a:r>
              <a:rPr 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5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Medium" panose="00000600000000000000" pitchFamily="2" charset="0"/>
              <a:ea typeface="나눔고딕" panose="020D0604000000000000" pitchFamily="50" charset="-127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C703FC6F-D120-DAA1-DC31-87EB76956436}"/>
              </a:ext>
            </a:extLst>
          </p:cNvPr>
          <p:cNvCxnSpPr>
            <a:cxnSpLocks/>
          </p:cNvCxnSpPr>
          <p:nvPr/>
        </p:nvCxnSpPr>
        <p:spPr>
          <a:xfrm>
            <a:off x="803275" y="6098020"/>
            <a:ext cx="10585450" cy="0"/>
          </a:xfrm>
          <a:prstGeom prst="line">
            <a:avLst/>
          </a:prstGeom>
          <a:ln w="9525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/>
          <p:cNvSpPr/>
          <p:nvPr/>
        </p:nvSpPr>
        <p:spPr>
          <a:xfrm>
            <a:off x="1461044" y="2890391"/>
            <a:ext cx="25826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EARLY STOPPING</a:t>
            </a:r>
            <a:endParaRPr lang="ko-KR" altLang="en-US" sz="3200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4804682" y="2890391"/>
            <a:ext cx="25826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LEARNING</a:t>
            </a:r>
            <a:br>
              <a:rPr lang="en-US" altLang="ko-KR" sz="32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</a:br>
            <a:r>
              <a:rPr lang="en-US" altLang="ko-KR" sz="32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RATE</a:t>
            </a:r>
            <a:endParaRPr lang="ko-KR" altLang="en-US" sz="3200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8148320" y="2890391"/>
            <a:ext cx="306995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MODEL</a:t>
            </a:r>
            <a:br>
              <a:rPr lang="en-US" altLang="ko-KR" sz="32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</a:br>
            <a:r>
              <a:rPr lang="en-US" altLang="ko-KR" sz="32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CHECKPOINT</a:t>
            </a:r>
            <a:endParaRPr lang="ko-KR" altLang="en-US" sz="3200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803275" y="973552"/>
            <a:ext cx="3512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8C7B5F"/>
                </a:solidFill>
                <a:latin typeface="Montserrat SemiBold" panose="00000700000000000000" pitchFamily="2" charset="0"/>
              </a:rPr>
              <a:t>HYPERPARAMETERS</a:t>
            </a:r>
            <a:endParaRPr lang="ko-KR" altLang="en-US" sz="2400" dirty="0">
              <a:solidFill>
                <a:srgbClr val="8C7B5F"/>
              </a:solidFill>
              <a:latin typeface="Montserrat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43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3EF463E-B2BA-55A4-5230-66C8517318DC}"/>
              </a:ext>
            </a:extLst>
          </p:cNvPr>
          <p:cNvCxnSpPr>
            <a:cxnSpLocks/>
          </p:cNvCxnSpPr>
          <p:nvPr/>
        </p:nvCxnSpPr>
        <p:spPr>
          <a:xfrm>
            <a:off x="803275" y="6092825"/>
            <a:ext cx="10585450" cy="0"/>
          </a:xfrm>
          <a:prstGeom prst="line">
            <a:avLst/>
          </a:prstGeom>
          <a:ln w="12700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4A88C41-FBDE-AC48-315E-ED8C06003D5F}"/>
              </a:ext>
            </a:extLst>
          </p:cNvPr>
          <p:cNvCxnSpPr>
            <a:cxnSpLocks/>
          </p:cNvCxnSpPr>
          <p:nvPr/>
        </p:nvCxnSpPr>
        <p:spPr>
          <a:xfrm>
            <a:off x="803275" y="765175"/>
            <a:ext cx="10585450" cy="0"/>
          </a:xfrm>
          <a:prstGeom prst="line">
            <a:avLst/>
          </a:prstGeom>
          <a:ln w="9525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DemoRu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3986" y="1161086"/>
            <a:ext cx="8063694" cy="45358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BEBD22-3DF8-AA7B-07D1-E7934017975B}"/>
              </a:ext>
            </a:extLst>
          </p:cNvPr>
          <p:cNvSpPr txBox="1"/>
          <p:nvPr/>
        </p:nvSpPr>
        <p:spPr>
          <a:xfrm>
            <a:off x="709834" y="284612"/>
            <a:ext cx="1446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05. Demo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F0D300-01DE-C10A-CB39-EA5B602649D0}"/>
              </a:ext>
            </a:extLst>
          </p:cNvPr>
          <p:cNvSpPr txBox="1"/>
          <p:nvPr/>
        </p:nvSpPr>
        <p:spPr>
          <a:xfrm>
            <a:off x="10772910" y="6319275"/>
            <a:ext cx="6815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Page </a:t>
            </a:r>
            <a:r>
              <a:rPr 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6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Medium" panose="00000600000000000000" pitchFamily="2" charset="0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13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1" y="685795"/>
            <a:ext cx="9144018" cy="548641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8BEBD22-3DF8-AA7B-07D1-E7934017975B}"/>
              </a:ext>
            </a:extLst>
          </p:cNvPr>
          <p:cNvSpPr txBox="1"/>
          <p:nvPr/>
        </p:nvSpPr>
        <p:spPr>
          <a:xfrm>
            <a:off x="709834" y="284612"/>
            <a:ext cx="51956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06</a:t>
            </a:r>
            <a:r>
              <a:rPr lang="en-US" altLang="ko-KR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. Results &amp; Experimental Evaluation</a:t>
            </a:r>
            <a:endParaRPr lang="en-US" altLang="ko-KR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70BAC6D1-AC09-DA83-3FBC-AC2861CD0C93}"/>
              </a:ext>
            </a:extLst>
          </p:cNvPr>
          <p:cNvCxnSpPr>
            <a:cxnSpLocks/>
          </p:cNvCxnSpPr>
          <p:nvPr/>
        </p:nvCxnSpPr>
        <p:spPr>
          <a:xfrm>
            <a:off x="803275" y="765175"/>
            <a:ext cx="10585450" cy="0"/>
          </a:xfrm>
          <a:prstGeom prst="line">
            <a:avLst/>
          </a:prstGeom>
          <a:ln w="9525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73EF463E-B2BA-55A4-5230-66C8517318DC}"/>
              </a:ext>
            </a:extLst>
          </p:cNvPr>
          <p:cNvCxnSpPr>
            <a:cxnSpLocks/>
          </p:cNvCxnSpPr>
          <p:nvPr/>
        </p:nvCxnSpPr>
        <p:spPr>
          <a:xfrm>
            <a:off x="803275" y="6092825"/>
            <a:ext cx="10585450" cy="0"/>
          </a:xfrm>
          <a:prstGeom prst="line">
            <a:avLst/>
          </a:prstGeom>
          <a:ln w="12700" cap="rnd">
            <a:solidFill>
              <a:srgbClr val="5B4A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BF0D300-01DE-C10A-CB39-EA5B602649D0}"/>
              </a:ext>
            </a:extLst>
          </p:cNvPr>
          <p:cNvSpPr txBox="1"/>
          <p:nvPr/>
        </p:nvSpPr>
        <p:spPr>
          <a:xfrm>
            <a:off x="10772910" y="6319275"/>
            <a:ext cx="6815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Page </a:t>
            </a:r>
            <a:r>
              <a:rPr 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7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Medium" panose="00000600000000000000" pitchFamily="2" charset="0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714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1430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0BF0D300-01DE-C10A-CB39-EA5B602649D0}"/>
              </a:ext>
            </a:extLst>
          </p:cNvPr>
          <p:cNvSpPr txBox="1"/>
          <p:nvPr/>
        </p:nvSpPr>
        <p:spPr>
          <a:xfrm>
            <a:off x="10772910" y="6319275"/>
            <a:ext cx="6815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Page </a:t>
            </a:r>
            <a:r>
              <a:rPr lang="en-US" sz="11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Montserrat Medium" panose="00000600000000000000" pitchFamily="2" charset="0"/>
                <a:ea typeface="나눔고딕" panose="020D0604000000000000" pitchFamily="50" charset="-127"/>
              </a:rPr>
              <a:t>8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A42"/>
              </a:solidFill>
              <a:latin typeface="Montserrat Medium" panose="00000600000000000000" pitchFamily="2" charset="0"/>
              <a:ea typeface="나눔고딕" panose="020D0604000000000000" pitchFamily="50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B5394EC-A7FB-24B0-353D-5CA3EEC8BDAF}"/>
              </a:ext>
            </a:extLst>
          </p:cNvPr>
          <p:cNvSpPr txBox="1"/>
          <p:nvPr/>
        </p:nvSpPr>
        <p:spPr>
          <a:xfrm>
            <a:off x="2122797" y="2767281"/>
            <a:ext cx="7946406" cy="1323439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>
            <a:defPPr>
              <a:defRPr lang="en-US"/>
            </a:defPPr>
            <a:lvl1pPr>
              <a:defRPr sz="28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A42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pPr algn="ctr"/>
            <a:r>
              <a:rPr lang="en-US" altLang="ko-KR" sz="6000" spc="600" dirty="0" smtClean="0">
                <a:solidFill>
                  <a:schemeClr val="bg1">
                    <a:lumMod val="65000"/>
                  </a:schemeClr>
                </a:solidFill>
                <a:latin typeface="Montserrat SemiBold" panose="00000700000000000000" pitchFamily="2" charset="0"/>
                <a:ea typeface="G마켓 산스 Medium" panose="02000000000000000000" pitchFamily="50" charset="-127"/>
              </a:rPr>
              <a:t>CONCLUSION</a:t>
            </a:r>
            <a:endParaRPr lang="en-US" altLang="ko-KR" sz="6000" spc="300" dirty="0">
              <a:solidFill>
                <a:schemeClr val="bg1">
                  <a:lumMod val="65000"/>
                </a:schemeClr>
              </a:solidFill>
              <a:latin typeface="Montserrat SemiBold" panose="00000700000000000000" pitchFamily="2" charset="0"/>
              <a:ea typeface="G마켓 산스 Medium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773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3607</TotalTime>
  <Words>141</Words>
  <Application>Microsoft Office PowerPoint</Application>
  <PresentationFormat>와이드스크린</PresentationFormat>
  <Paragraphs>59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9" baseType="lpstr">
      <vt:lpstr>G마켓 산스 Medium</vt:lpstr>
      <vt:lpstr>나눔고딕</vt:lpstr>
      <vt:lpstr>나눔스퀘어</vt:lpstr>
      <vt:lpstr>맑은 고딕</vt:lpstr>
      <vt:lpstr>Arial</vt:lpstr>
      <vt:lpstr>Calibri</vt:lpstr>
      <vt:lpstr>Calibri Light</vt:lpstr>
      <vt:lpstr>Montserrat Medium</vt:lpstr>
      <vt:lpstr>Montserrat SemiBold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민병조</dc:creator>
  <cp:lastModifiedBy>USER</cp:lastModifiedBy>
  <cp:revision>41</cp:revision>
  <dcterms:created xsi:type="dcterms:W3CDTF">2022-05-05T02:38:40Z</dcterms:created>
  <dcterms:modified xsi:type="dcterms:W3CDTF">2024-05-09T02:46:02Z</dcterms:modified>
</cp:coreProperties>
</file>

<file path=docProps/thumbnail.jpeg>
</file>